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13"/>
  </p:notesMasterIdLst>
  <p:handoutMasterIdLst>
    <p:handoutMasterId r:id="rId14"/>
  </p:handoutMasterIdLst>
  <p:sldIdLst>
    <p:sldId id="265" r:id="rId4"/>
    <p:sldId id="275" r:id="rId5"/>
    <p:sldId id="289" r:id="rId6"/>
    <p:sldId id="288" r:id="rId7"/>
    <p:sldId id="290" r:id="rId8"/>
    <p:sldId id="291" r:id="rId9"/>
    <p:sldId id="292" r:id="rId10"/>
    <p:sldId id="271" r:id="rId11"/>
    <p:sldId id="287" r:id="rId12"/>
  </p:sldIdLst>
  <p:sldSz cx="12192000" cy="6858000"/>
  <p:notesSz cx="6858000" cy="9144000"/>
  <p:embeddedFontLst>
    <p:embeddedFont>
      <p:font typeface="Montserrat" panose="020B0604020202020204" charset="-52"/>
      <p:regular r:id="rId15"/>
      <p:bold r:id="rId16"/>
      <p:italic r:id="rId17"/>
      <p:boldItalic r:id="rId18"/>
    </p:embeddedFont>
    <p:embeddedFont>
      <p:font typeface="Montserrat Medium" panose="020B0604020202020204" charset="-52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75"/>
            <p14:sldId id="289"/>
            <p14:sldId id="288"/>
            <p14:sldId id="290"/>
            <p14:sldId id="291"/>
            <p14:sldId id="292"/>
            <p14:sldId id="271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5501" autoAdjust="0"/>
  </p:normalViewPr>
  <p:slideViewPr>
    <p:cSldViewPr snapToGrid="0">
      <p:cViewPr varScale="1">
        <p:scale>
          <a:sx n="88" d="100"/>
          <a:sy n="88" d="100"/>
        </p:scale>
        <p:origin x="1098" y="96"/>
      </p:cViewPr>
      <p:guideLst>
        <p:guide orient="horz" pos="3725"/>
        <p:guide orient="horz" pos="845"/>
        <p:guide pos="302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6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FCD00-8471-47F1-8E99-BDD47C1054D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34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sv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svg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xmlns="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xmlns="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xmlns="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xmlns="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xmlns="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xmlns="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xmlns="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xmlns="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xmlns="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xmlns="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xmlns="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xmlns="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xmlns="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xmlns="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xmlns="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xmlns="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xmlns="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xmlns="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xmlns="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xmlns="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xmlns="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xmlns="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xmlns="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xmlns="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xmlns="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xmlns="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xmlns="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xmlns="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xmlns="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xmlns="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xmlns="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xmlns="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xmlns="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xmlns="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xmlns="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xmlns="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xmlns="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xmlns="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xmlns="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xmlns="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xmlns="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xmlns="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xmlns="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xmlns="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xmlns="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xmlns="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xmlns="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xmlns="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xmlns="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xmlns="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xmlns="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xmlns="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xmlns="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xmlns="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xmlns="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xmlns="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xmlns="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xmlns="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xmlns="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xmlns="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xmlns="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xmlns="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xmlns="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xmlns="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xmlns="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xmlns="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xmlns="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xmlns="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xmlns="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xmlns="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xmlns="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xmlns="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xmlns="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xmlns="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xmlns="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xmlns="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xmlns="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xmlns="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xmlns="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xmlns="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xmlns="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xmlns="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xmlns="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xmlns="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xmlns="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xmlns="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xmlns="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xmlns="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xmlns="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xmlns="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xmlns="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xmlns="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xmlns="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xmlns="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xmlns="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xmlns="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xmlns="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xmlns="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xmlns="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xmlns="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xmlns="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xmlns="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xmlns="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xmlns="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xmlns="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xmlns="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xmlns="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xmlns="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xmlns="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xmlns="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xmlns="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xmlns="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xmlns="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xmlns="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xmlns="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xmlns="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xmlns="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xmlns="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xmlns="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xmlns="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xmlns="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xmlns="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xmlns="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xmlns="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xmlns="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xmlns="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xmlns="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xmlns="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xmlns="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xmlns="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xmlns="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xmlns="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stc.innopolis.university</a:t>
            </a:r>
            <a:endParaRPr lang="ru-RU" dirty="0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xmlns="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xmlns="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xmlns="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xmlns="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xmlns="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xmlns="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6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17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xmlns="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xmlns="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xmlns="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q=https://www.kaggle.com/datasets/dansbecker/melbourne-housing-snapshot/data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277" y="2408235"/>
            <a:ext cx="5440960" cy="781774"/>
          </a:xfrm>
        </p:spPr>
        <p:txBody>
          <a:bodyPr/>
          <a:lstStyle/>
          <a:p>
            <a:r>
              <a:rPr lang="ru-RU" dirty="0" smtClean="0"/>
              <a:t>Итоговая аттестационная работа на тему: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541" y="3544353"/>
            <a:ext cx="5841011" cy="769798"/>
          </a:xfrm>
        </p:spPr>
        <p:txBody>
          <a:bodyPr>
            <a:noAutofit/>
          </a:bodyPr>
          <a:lstStyle/>
          <a:p>
            <a:pPr algn="just"/>
            <a:r>
              <a:rPr lang="ru-RU" sz="1600" dirty="0"/>
              <a:t>"Разработка модели машинного обучения для прогнозирования стоимости жилой недвижимости в городе Мельбурн (Австралия)"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Выполнил: Рябинкин </a:t>
            </a:r>
            <a:r>
              <a:rPr lang="ru-RU" dirty="0" smtClean="0"/>
              <a:t>Сергей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2024 год</a:t>
            </a:r>
            <a:endParaRPr lang="ru-RU" dirty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xmlns="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xmlns="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000" b="1" dirty="0" smtClean="0"/>
              <a:t>Цель работы:</a:t>
            </a:r>
            <a:endParaRPr lang="ru-RU" sz="2000" b="1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392382"/>
            <a:ext cx="10524808" cy="571500"/>
          </a:xfrm>
        </p:spPr>
        <p:txBody>
          <a:bodyPr>
            <a:normAutofit/>
          </a:bodyPr>
          <a:lstStyle/>
          <a:p>
            <a:r>
              <a:rPr lang="ru-RU" sz="1600" dirty="0" smtClean="0"/>
              <a:t>Разработка модели машинного обучения для прогнозирования стоимости жилой недвижимости в городе Мельбурн (Австралия</a:t>
            </a:r>
            <a:r>
              <a:rPr lang="ru-RU" sz="1600" dirty="0" smtClean="0"/>
              <a:t>) в зависимости от ее параметров</a:t>
            </a:r>
            <a:endParaRPr lang="ru-RU" sz="16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490534" y="1745673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 smtClean="0"/>
              <a:t>Задачи работы:</a:t>
            </a:r>
            <a:endParaRPr lang="ru-RU" sz="2000" b="1" dirty="0"/>
          </a:p>
        </p:txBody>
      </p:sp>
      <p:sp>
        <p:nvSpPr>
          <p:cNvPr id="9" name="Подзаголовок 5"/>
          <p:cNvSpPr txBox="1">
            <a:spLocks/>
          </p:cNvSpPr>
          <p:nvPr/>
        </p:nvSpPr>
        <p:spPr>
          <a:xfrm>
            <a:off x="465769" y="2567196"/>
            <a:ext cx="10524808" cy="12982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ru-RU" sz="1400" dirty="0" smtClean="0"/>
              <a:t>Анализ и обработка имеющегося </a:t>
            </a:r>
            <a:r>
              <a:rPr lang="ru-RU" sz="1400" dirty="0" err="1" smtClean="0"/>
              <a:t>датасета</a:t>
            </a:r>
            <a:r>
              <a:rPr lang="ru-RU" sz="1400" dirty="0" smtClean="0"/>
              <a:t> по жилой недвижимости в городе Мельбурн для выявления ключевых признаков, оказывающих влияние на целевой признак (стоимость жилой недвижимости)</a:t>
            </a:r>
          </a:p>
          <a:p>
            <a:pPr marL="342900" indent="-342900">
              <a:buAutoNum type="arabicPeriod"/>
            </a:pPr>
            <a:r>
              <a:rPr lang="ru-RU" sz="1400" dirty="0" smtClean="0"/>
              <a:t>Разработка и проверка моделей машинного обучения для прогнозирования стоимости жилой недвижимости в городе Мельбурн (Австралия) на тренировочной и тестовой выборках </a:t>
            </a:r>
          </a:p>
          <a:p>
            <a:pPr marL="342900" indent="-342900">
              <a:buAutoNum type="arabicPeriod"/>
            </a:pPr>
            <a:r>
              <a:rPr lang="ru-RU" sz="1400" dirty="0" smtClean="0"/>
              <a:t>Оценка результатов обучения моделей при помощи метрик, определение наиболее эффективных моделей и возможности их применения для поставленной цели.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91800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730249" y="537729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 smtClean="0"/>
              <a:t>Описание </a:t>
            </a:r>
            <a:r>
              <a:rPr lang="ru-RU" sz="2000" b="1" dirty="0" err="1" smtClean="0"/>
              <a:t>датасета</a:t>
            </a:r>
            <a:r>
              <a:rPr lang="ru-RU" sz="2000" b="1" dirty="0" smtClean="0"/>
              <a:t>:</a:t>
            </a:r>
            <a:endParaRPr lang="ru-RU" sz="2000" b="1" dirty="0"/>
          </a:p>
        </p:txBody>
      </p:sp>
      <p:sp>
        <p:nvSpPr>
          <p:cNvPr id="12" name="Подзаголовок 5"/>
          <p:cNvSpPr txBox="1">
            <a:spLocks/>
          </p:cNvSpPr>
          <p:nvPr/>
        </p:nvSpPr>
        <p:spPr>
          <a:xfrm>
            <a:off x="730249" y="1254380"/>
            <a:ext cx="10524808" cy="45957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/>
              <a:t>В работе использован </a:t>
            </a:r>
            <a:r>
              <a:rPr lang="ru-RU" sz="1400" dirty="0" err="1" smtClean="0"/>
              <a:t>датасет</a:t>
            </a:r>
            <a:r>
              <a:rPr lang="ru-RU" sz="1400" dirty="0" smtClean="0"/>
              <a:t>, размещенный на платформе «</a:t>
            </a:r>
            <a:r>
              <a:rPr lang="en-US" sz="1400" dirty="0" err="1" smtClean="0"/>
              <a:t>Kaggle</a:t>
            </a:r>
            <a:r>
              <a:rPr lang="ru-RU" sz="1400" dirty="0" smtClean="0"/>
              <a:t>»:</a:t>
            </a:r>
            <a:endParaRPr lang="ru-RU" sz="1400" dirty="0"/>
          </a:p>
          <a:p>
            <a:r>
              <a:rPr lang="ru-RU" sz="1400" dirty="0" smtClean="0"/>
              <a:t>«</a:t>
            </a:r>
            <a:r>
              <a:rPr lang="ru-RU" sz="1400" dirty="0" err="1" smtClean="0"/>
              <a:t>Melbourne</a:t>
            </a:r>
            <a:r>
              <a:rPr lang="ru-RU" sz="1400" dirty="0" smtClean="0"/>
              <a:t> </a:t>
            </a:r>
            <a:r>
              <a:rPr lang="ru-RU" sz="1400" dirty="0" err="1"/>
              <a:t>Housing</a:t>
            </a:r>
            <a:r>
              <a:rPr lang="ru-RU" sz="1400" dirty="0"/>
              <a:t> </a:t>
            </a:r>
            <a:r>
              <a:rPr lang="ru-RU" sz="1400" dirty="0" err="1" smtClean="0"/>
              <a:t>Snapshot</a:t>
            </a:r>
            <a:r>
              <a:rPr lang="ru-RU" sz="1400" dirty="0" smtClean="0"/>
              <a:t>»: </a:t>
            </a:r>
            <a:r>
              <a:rPr lang="ru-RU" sz="1400" dirty="0" smtClean="0"/>
              <a:t>Обзор </a:t>
            </a:r>
            <a:r>
              <a:rPr lang="ru-RU" sz="1400" dirty="0"/>
              <a:t>состояния рынка жилья в </a:t>
            </a:r>
            <a:r>
              <a:rPr lang="ru-RU" sz="1400" dirty="0" smtClean="0"/>
              <a:t>городе Мельбурн </a:t>
            </a:r>
            <a:r>
              <a:rPr lang="ru-RU" sz="1400" dirty="0"/>
              <a:t>(Австралия</a:t>
            </a:r>
            <a:r>
              <a:rPr lang="ru-RU" sz="1400" dirty="0" smtClean="0"/>
              <a:t>).</a:t>
            </a:r>
          </a:p>
          <a:p>
            <a:r>
              <a:rPr lang="ru-RU" sz="1400" dirty="0" smtClean="0">
                <a:hlinkClick r:id="rId2"/>
              </a:rPr>
              <a:t>(https</a:t>
            </a:r>
            <a:r>
              <a:rPr lang="ru-RU" sz="1400" dirty="0">
                <a:hlinkClick r:id="rId2"/>
              </a:rPr>
              <a:t>://</a:t>
            </a:r>
            <a:r>
              <a:rPr lang="ru-RU" sz="1400" dirty="0" smtClean="0">
                <a:hlinkClick r:id="rId2"/>
              </a:rPr>
              <a:t>www.kaggle.com/datasets/dansbecker/melbourne-housing-snapshot/data</a:t>
            </a:r>
            <a:r>
              <a:rPr lang="ru-RU" sz="1400" dirty="0" smtClean="0"/>
              <a:t>)</a:t>
            </a:r>
            <a:endParaRPr lang="ru-RU" sz="1400" dirty="0"/>
          </a:p>
          <a:p>
            <a:r>
              <a:rPr lang="ru-RU" sz="1400" dirty="0" smtClean="0"/>
              <a:t>Данный </a:t>
            </a:r>
            <a:r>
              <a:rPr lang="ru-RU" sz="1400" dirty="0" err="1" smtClean="0"/>
              <a:t>датасет</a:t>
            </a:r>
            <a:r>
              <a:rPr lang="ru-RU" sz="1400" dirty="0" smtClean="0"/>
              <a:t> </a:t>
            </a:r>
            <a:r>
              <a:rPr lang="ru-RU" sz="1400" dirty="0" smtClean="0"/>
              <a:t>был сформирован на основе </a:t>
            </a:r>
            <a:r>
              <a:rPr lang="ru-RU" sz="1400" dirty="0" smtClean="0"/>
              <a:t>общедоступной информации о недвижимости, публикуемой </a:t>
            </a:r>
            <a:r>
              <a:rPr lang="ru-RU" sz="1400" dirty="0"/>
              <a:t>каждую неделю </a:t>
            </a:r>
            <a:r>
              <a:rPr lang="ru-RU" sz="1400" dirty="0" smtClean="0"/>
              <a:t>на </a:t>
            </a:r>
            <a:r>
              <a:rPr lang="ru-RU" sz="1400" dirty="0"/>
              <a:t>сайта </a:t>
            </a:r>
            <a:r>
              <a:rPr lang="ru-RU" sz="1400" dirty="0" smtClean="0"/>
              <a:t>«Domain.com.au». </a:t>
            </a:r>
            <a:r>
              <a:rPr lang="ru-RU" sz="1400" dirty="0"/>
              <a:t>Набор данных включает </a:t>
            </a:r>
            <a:r>
              <a:rPr lang="ru-RU" sz="1400" dirty="0" smtClean="0"/>
              <a:t>цену, </a:t>
            </a:r>
            <a:r>
              <a:rPr lang="ru-RU" sz="1400" dirty="0"/>
              <a:t>адрес</a:t>
            </a:r>
            <a:r>
              <a:rPr lang="ru-RU" sz="1400" dirty="0"/>
              <a:t>, тип недвижимости, район города, способ продажи, </a:t>
            </a:r>
            <a:r>
              <a:rPr lang="ru-RU" sz="1400" dirty="0" smtClean="0"/>
              <a:t>площадь объекта, количество </a:t>
            </a:r>
            <a:r>
              <a:rPr lang="ru-RU" sz="1400" dirty="0"/>
              <a:t>комнат</a:t>
            </a:r>
            <a:r>
              <a:rPr lang="ru-RU" sz="1400" dirty="0" smtClean="0"/>
              <a:t>, количество парковочных мест, агента </a:t>
            </a:r>
            <a:r>
              <a:rPr lang="ru-RU" sz="1400" dirty="0"/>
              <a:t>по недвижимости, дату </a:t>
            </a:r>
            <a:r>
              <a:rPr lang="ru-RU" sz="1400" dirty="0" smtClean="0"/>
              <a:t>продажи, расстояние </a:t>
            </a:r>
            <a:r>
              <a:rPr lang="ru-RU" sz="1400" dirty="0"/>
              <a:t>от центрального делового </a:t>
            </a:r>
            <a:r>
              <a:rPr lang="ru-RU" sz="1400" dirty="0" smtClean="0"/>
              <a:t>района и другие параметры.</a:t>
            </a:r>
          </a:p>
          <a:p>
            <a:r>
              <a:rPr lang="ru-RU" sz="1400" dirty="0" smtClean="0"/>
              <a:t>В общей сложности в нем содержится информация о 13 580 объектах недвижимости.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00238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000" b="1" dirty="0" smtClean="0"/>
              <a:t>Этапы реализации:</a:t>
            </a:r>
            <a:endParaRPr lang="ru-RU" sz="2000" b="1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90534" y="1197663"/>
            <a:ext cx="10524808" cy="691247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ru-RU" sz="1800" b="1" dirty="0" smtClean="0"/>
              <a:t>Разведочный анализ данных (</a:t>
            </a:r>
            <a:r>
              <a:rPr lang="en-US" sz="1800" b="1" dirty="0" smtClean="0"/>
              <a:t>EDA</a:t>
            </a:r>
            <a:r>
              <a:rPr lang="ru-RU" sz="1800" b="1" dirty="0" smtClean="0"/>
              <a:t>), очистка данных.</a:t>
            </a:r>
          </a:p>
          <a:p>
            <a:r>
              <a:rPr lang="ru-RU" sz="1800" b="1" dirty="0" smtClean="0"/>
              <a:t>Составление матрицы корреляции (выявление ключевых признаков).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" y="2008658"/>
            <a:ext cx="5704610" cy="4124556"/>
          </a:xfrm>
          <a:prstGeom prst="rect">
            <a:avLst/>
          </a:prstGeom>
        </p:spPr>
      </p:pic>
      <p:sp>
        <p:nvSpPr>
          <p:cNvPr id="9" name="Подзаголовок 5"/>
          <p:cNvSpPr txBox="1">
            <a:spLocks/>
          </p:cNvSpPr>
          <p:nvPr/>
        </p:nvSpPr>
        <p:spPr>
          <a:xfrm>
            <a:off x="6309517" y="2008658"/>
            <a:ext cx="5545136" cy="3606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 smtClean="0"/>
              <a:t>Ключевые признаки, оказывающие наибольшее влияние на целевой признак                  (стоимость жилья):</a:t>
            </a:r>
          </a:p>
          <a:p>
            <a:pPr marL="285750" indent="-285750">
              <a:buFontTx/>
              <a:buChar char="-"/>
            </a:pPr>
            <a:r>
              <a:rPr lang="en-US" sz="1800" dirty="0" err="1" smtClean="0"/>
              <a:t>BuildingArea</a:t>
            </a:r>
            <a:r>
              <a:rPr lang="ru-RU" sz="1800" dirty="0" smtClean="0"/>
              <a:t> (площадь объекта): 0,51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Rooms </a:t>
            </a:r>
            <a:r>
              <a:rPr lang="ru-RU" sz="1800" dirty="0" smtClean="0"/>
              <a:t>(количество комнат): 0,50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Bedroom</a:t>
            </a:r>
            <a:r>
              <a:rPr lang="ru-RU" sz="1800" dirty="0"/>
              <a:t> </a:t>
            </a:r>
            <a:r>
              <a:rPr lang="ru-RU" sz="1800" dirty="0" smtClean="0"/>
              <a:t>(количество спален): 0,48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Bathroom (</a:t>
            </a:r>
            <a:r>
              <a:rPr lang="ru-RU" sz="1800" dirty="0" smtClean="0"/>
              <a:t>количество ванных): 0,47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Car </a:t>
            </a:r>
            <a:r>
              <a:rPr lang="ru-RU" sz="1800" dirty="0" smtClean="0"/>
              <a:t>(количество парковочных мест): 0,24</a:t>
            </a:r>
          </a:p>
          <a:p>
            <a:endParaRPr lang="ru-RU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381328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000" b="1" dirty="0" smtClean="0"/>
              <a:t>Этапы реализации:</a:t>
            </a:r>
            <a:endParaRPr lang="ru-RU" sz="2000" b="1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271705"/>
            <a:ext cx="10524808" cy="820882"/>
          </a:xfrm>
        </p:spPr>
        <p:txBody>
          <a:bodyPr>
            <a:normAutofit/>
          </a:bodyPr>
          <a:lstStyle/>
          <a:p>
            <a:r>
              <a:rPr lang="ru-RU" sz="1600" b="1" dirty="0" smtClean="0"/>
              <a:t>2. Выбор моделей машинного обучения. Выбор методов </a:t>
            </a:r>
            <a:r>
              <a:rPr lang="ru-RU" sz="1600" b="1" dirty="0" smtClean="0"/>
              <a:t>стандартизации </a:t>
            </a:r>
            <a:r>
              <a:rPr lang="ru-RU" sz="1600" b="1" dirty="0" smtClean="0"/>
              <a:t>данных</a:t>
            </a:r>
            <a:r>
              <a:rPr lang="ru-RU" sz="1600" b="1" dirty="0" smtClean="0"/>
              <a:t>.</a:t>
            </a:r>
          </a:p>
          <a:p>
            <a:r>
              <a:rPr lang="ru-RU" sz="1600" b="1" dirty="0"/>
              <a:t>Подбор </a:t>
            </a:r>
            <a:r>
              <a:rPr lang="ru-RU" sz="1600" b="1" dirty="0" err="1"/>
              <a:t>гиперпараметров</a:t>
            </a:r>
            <a:r>
              <a:rPr lang="ru-RU" sz="1600" b="1" dirty="0"/>
              <a:t> моделей</a:t>
            </a:r>
            <a:r>
              <a:rPr lang="ru-RU" sz="1600" b="1" dirty="0" smtClean="0"/>
              <a:t>. Обучение моделей.</a:t>
            </a:r>
            <a:endParaRPr lang="ru-RU" sz="1600" b="1" dirty="0"/>
          </a:p>
          <a:p>
            <a:endParaRPr lang="ru-RU" sz="1600" b="1" dirty="0" smtClean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490875" y="1890628"/>
            <a:ext cx="10295848" cy="2334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dirty="0" smtClean="0"/>
              <a:t>2.1. Для прогнозирования целевого параметра были выбраны следующие регрессионные модели:</a:t>
            </a:r>
          </a:p>
          <a:p>
            <a:endParaRPr lang="ru-RU" sz="1400" dirty="0" smtClean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Линейная регрессия (</a:t>
            </a:r>
            <a:r>
              <a:rPr lang="en-US" sz="1400" dirty="0" smtClean="0"/>
              <a:t>Linear Regression)</a:t>
            </a:r>
            <a:r>
              <a:rPr lang="ru-RU" sz="1400" dirty="0" smtClean="0"/>
              <a:t>;</a:t>
            </a:r>
          </a:p>
          <a:p>
            <a:pPr marL="285750" indent="-285750">
              <a:buFontTx/>
              <a:buChar char="-"/>
            </a:pPr>
            <a:r>
              <a:rPr lang="ru-RU" sz="1400" dirty="0" smtClean="0"/>
              <a:t>Метод ближайших соседей (</a:t>
            </a:r>
            <a:r>
              <a:rPr lang="en-US" sz="1400" dirty="0" smtClean="0"/>
              <a:t>k</a:t>
            </a:r>
            <a:r>
              <a:rPr lang="ru-RU" sz="1400" dirty="0" smtClean="0"/>
              <a:t>-</a:t>
            </a:r>
            <a:r>
              <a:rPr lang="en-US" sz="1400" dirty="0" smtClean="0"/>
              <a:t>nearest neighbors</a:t>
            </a:r>
            <a:r>
              <a:rPr lang="ru-RU" sz="1400" dirty="0" smtClean="0"/>
              <a:t>);</a:t>
            </a:r>
          </a:p>
          <a:p>
            <a:pPr marL="285750" indent="-285750">
              <a:buFontTx/>
              <a:buChar char="-"/>
            </a:pPr>
            <a:r>
              <a:rPr lang="ru-RU" sz="1400" dirty="0" smtClean="0"/>
              <a:t>Дерево решений (</a:t>
            </a:r>
            <a:r>
              <a:rPr lang="en-US" sz="1400" dirty="0" smtClean="0"/>
              <a:t>Decision Tree)</a:t>
            </a:r>
            <a:r>
              <a:rPr lang="ru-RU" sz="1400" dirty="0" smtClean="0"/>
              <a:t>;</a:t>
            </a:r>
          </a:p>
          <a:p>
            <a:pPr marL="285750" indent="-285750">
              <a:buFontTx/>
              <a:buChar char="-"/>
            </a:pPr>
            <a:r>
              <a:rPr lang="ru-RU" sz="1400" dirty="0" smtClean="0"/>
              <a:t>Случайный лес (</a:t>
            </a:r>
            <a:r>
              <a:rPr lang="en-US" sz="1400" dirty="0" smtClean="0"/>
              <a:t>Random Forest )</a:t>
            </a:r>
            <a:r>
              <a:rPr lang="ru-RU" sz="1400" dirty="0" smtClean="0"/>
              <a:t>;</a:t>
            </a:r>
          </a:p>
          <a:p>
            <a:pPr marL="285750" indent="-285750">
              <a:buFontTx/>
              <a:buChar char="-"/>
            </a:pPr>
            <a:r>
              <a:rPr lang="ru-RU" sz="1400" dirty="0" smtClean="0"/>
              <a:t>Градиентный </a:t>
            </a:r>
            <a:r>
              <a:rPr lang="ru-RU" sz="1400" dirty="0" err="1" smtClean="0"/>
              <a:t>бустинг</a:t>
            </a:r>
            <a:r>
              <a:rPr lang="ru-RU" sz="1400" dirty="0" smtClean="0"/>
              <a:t> (</a:t>
            </a:r>
            <a:r>
              <a:rPr lang="en-US" sz="1400" dirty="0" smtClean="0"/>
              <a:t>Gradient Boosting)</a:t>
            </a:r>
            <a:r>
              <a:rPr lang="ru-RU" sz="1400" dirty="0" smtClean="0"/>
              <a:t>;</a:t>
            </a:r>
          </a:p>
          <a:p>
            <a:pPr marL="285750" indent="-285750">
              <a:buFontTx/>
              <a:buChar char="-"/>
            </a:pPr>
            <a:r>
              <a:rPr lang="ru-RU" sz="1400" dirty="0" smtClean="0"/>
              <a:t>Лассо (</a:t>
            </a:r>
            <a:r>
              <a:rPr lang="en-US" sz="1400" dirty="0" smtClean="0"/>
              <a:t>Lasso)</a:t>
            </a:r>
            <a:r>
              <a:rPr lang="ru-RU" sz="1400" dirty="0" smtClean="0"/>
              <a:t>;</a:t>
            </a:r>
          </a:p>
          <a:p>
            <a:pPr marL="285750" indent="-285750">
              <a:buFontTx/>
              <a:buChar char="-"/>
            </a:pPr>
            <a:r>
              <a:rPr lang="en-US" sz="1400" dirty="0" err="1" smtClean="0"/>
              <a:t>XGBoosting</a:t>
            </a:r>
            <a:endParaRPr lang="en-US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2.2. Для стандартизации данных были использованы </a:t>
            </a:r>
            <a:r>
              <a:rPr lang="en-US" sz="1400" dirty="0" err="1" smtClean="0"/>
              <a:t>Standar</a:t>
            </a:r>
            <a:r>
              <a:rPr lang="en-US" sz="1400" dirty="0" err="1"/>
              <a:t>d</a:t>
            </a:r>
            <a:r>
              <a:rPr lang="en-US" sz="1400" dirty="0" err="1" smtClean="0"/>
              <a:t>Scaler</a:t>
            </a:r>
            <a:r>
              <a:rPr lang="en-US" sz="1400" dirty="0" smtClean="0"/>
              <a:t> </a:t>
            </a:r>
            <a:r>
              <a:rPr lang="ru-RU" sz="1400" dirty="0" smtClean="0"/>
              <a:t>и </a:t>
            </a:r>
            <a:r>
              <a:rPr lang="en-US" sz="1400" dirty="0" err="1" smtClean="0"/>
              <a:t>MinMaxScaler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2.3. </a:t>
            </a:r>
            <a:r>
              <a:rPr lang="ru-RU" sz="1400" dirty="0"/>
              <a:t>Для подбора </a:t>
            </a:r>
            <a:r>
              <a:rPr lang="ru-RU" sz="1400" dirty="0" err="1"/>
              <a:t>гиперпараметров</a:t>
            </a:r>
            <a:r>
              <a:rPr lang="ru-RU" sz="1400" dirty="0"/>
              <a:t> моделей использованы методы </a:t>
            </a:r>
            <a:r>
              <a:rPr lang="en-US" sz="1400" dirty="0" err="1"/>
              <a:t>GridSearch</a:t>
            </a:r>
            <a:r>
              <a:rPr lang="en-US" sz="1400" dirty="0"/>
              <a:t> </a:t>
            </a:r>
            <a:r>
              <a:rPr lang="ru-RU" sz="1400" dirty="0"/>
              <a:t>и </a:t>
            </a:r>
            <a:r>
              <a:rPr lang="en-US" sz="1400" dirty="0" err="1" smtClean="0"/>
              <a:t>RandomizedSearch</a:t>
            </a:r>
            <a:endParaRPr lang="ru-RU" sz="1400" dirty="0"/>
          </a:p>
        </p:txBody>
      </p:sp>
      <p:sp>
        <p:nvSpPr>
          <p:cNvPr id="9" name="Подзаголовок 5"/>
          <p:cNvSpPr txBox="1">
            <a:spLocks/>
          </p:cNvSpPr>
          <p:nvPr/>
        </p:nvSpPr>
        <p:spPr>
          <a:xfrm>
            <a:off x="490875" y="4388520"/>
            <a:ext cx="10524808" cy="45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1" dirty="0" smtClean="0"/>
              <a:t>3. Выбор метрик качества моделей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474977" y="4533899"/>
            <a:ext cx="10295848" cy="15556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dirty="0" smtClean="0"/>
              <a:t>Для </a:t>
            </a:r>
            <a:r>
              <a:rPr lang="ru-RU" sz="1400" dirty="0" smtClean="0"/>
              <a:t>оценки результатов обучения моделей использованы метрики:</a:t>
            </a:r>
          </a:p>
          <a:p>
            <a:endParaRPr lang="ru-RU" sz="1400" dirty="0" smtClean="0"/>
          </a:p>
          <a:p>
            <a:pPr marL="285750" indent="-285750">
              <a:buFontTx/>
              <a:buChar char="-"/>
            </a:pPr>
            <a:r>
              <a:rPr lang="en-US" sz="1400" dirty="0" smtClean="0"/>
              <a:t>Mean Absolute Error (MAE)</a:t>
            </a:r>
            <a:r>
              <a:rPr lang="ru-RU" sz="1400" dirty="0" smtClean="0"/>
              <a:t>;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Mean Absolute Percentage Error (MAPE);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Root Mean Squared Error (RMSE);</a:t>
            </a:r>
          </a:p>
          <a:p>
            <a:pPr marL="285750" indent="-285750">
              <a:buFontTx/>
              <a:buChar char="-"/>
            </a:pPr>
            <a:r>
              <a:rPr lang="ru-RU" sz="1400" dirty="0" smtClean="0"/>
              <a:t>Коэффициент детерминации (</a:t>
            </a:r>
            <a:r>
              <a:rPr lang="en-US" sz="1400" dirty="0" smtClean="0"/>
              <a:t>R2)</a:t>
            </a:r>
            <a:endParaRPr lang="ru-RU" sz="1400" dirty="0" smtClean="0"/>
          </a:p>
          <a:p>
            <a:pPr marL="285750" indent="-285750">
              <a:buFontTx/>
              <a:buChar char="-"/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17936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000" b="1" dirty="0" smtClean="0"/>
              <a:t>Этапы реализации:</a:t>
            </a:r>
            <a:endParaRPr lang="ru-RU" sz="2000" b="1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/>
          </a:p>
        </p:txBody>
      </p:sp>
      <p:sp>
        <p:nvSpPr>
          <p:cNvPr id="10" name="Подзаголовок 5"/>
          <p:cNvSpPr txBox="1">
            <a:spLocks/>
          </p:cNvSpPr>
          <p:nvPr/>
        </p:nvSpPr>
        <p:spPr>
          <a:xfrm>
            <a:off x="481326" y="1271705"/>
            <a:ext cx="10524808" cy="338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1" dirty="0" smtClean="0"/>
              <a:t>4. Сравнение моделей.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97" y="2296320"/>
            <a:ext cx="8992542" cy="1788362"/>
          </a:xfrm>
          <a:prstGeom prst="rect">
            <a:avLst/>
          </a:prstGeom>
        </p:spPr>
      </p:pic>
      <p:sp>
        <p:nvSpPr>
          <p:cNvPr id="12" name="Подзаголовок 5"/>
          <p:cNvSpPr txBox="1">
            <a:spLocks/>
          </p:cNvSpPr>
          <p:nvPr/>
        </p:nvSpPr>
        <p:spPr>
          <a:xfrm>
            <a:off x="481326" y="4213419"/>
            <a:ext cx="10524808" cy="392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/>
              <a:t>Топ-5 </a:t>
            </a:r>
            <a:r>
              <a:rPr lang="ru-RU" sz="1600" dirty="0" smtClean="0"/>
              <a:t>важных признаков по моделям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87" y="4640476"/>
            <a:ext cx="3372379" cy="1578319"/>
          </a:xfrm>
          <a:prstGeom prst="rect">
            <a:avLst/>
          </a:prstGeom>
        </p:spPr>
      </p:pic>
      <p:sp>
        <p:nvSpPr>
          <p:cNvPr id="14" name="Подзаголовок 5"/>
          <p:cNvSpPr txBox="1">
            <a:spLocks/>
          </p:cNvSpPr>
          <p:nvPr/>
        </p:nvSpPr>
        <p:spPr>
          <a:xfrm>
            <a:off x="565622" y="1558796"/>
            <a:ext cx="10524808" cy="53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 smtClean="0"/>
              <a:t>После обучения моделей и проверки их на тренировочной и тестовой выборках произведен сравнительный анализ с применением метрик МАЕ, </a:t>
            </a:r>
            <a:r>
              <a:rPr lang="en-US" sz="1400" dirty="0" smtClean="0"/>
              <a:t>MAPE</a:t>
            </a:r>
            <a:r>
              <a:rPr lang="ru-RU" sz="1400" dirty="0" smtClean="0"/>
              <a:t>, </a:t>
            </a:r>
            <a:r>
              <a:rPr lang="en-US" sz="1400" dirty="0" smtClean="0"/>
              <a:t>R2</a:t>
            </a:r>
            <a:r>
              <a:rPr lang="ru-RU" sz="1400" dirty="0" smtClean="0"/>
              <a:t>, </a:t>
            </a:r>
            <a:r>
              <a:rPr lang="en-US" sz="1400" dirty="0" smtClean="0"/>
              <a:t>RMSE</a:t>
            </a:r>
            <a:r>
              <a:rPr lang="ru-RU" sz="1400" dirty="0"/>
              <a:t>:</a:t>
            </a:r>
            <a:endParaRPr lang="ru-RU" sz="1400" dirty="0" smtClean="0"/>
          </a:p>
        </p:txBody>
      </p:sp>
    </p:spTree>
    <p:extLst>
      <p:ext uri="{BB962C8B-B14F-4D97-AF65-F5344CB8AC3E}">
        <p14:creationId xmlns:p14="http://schemas.microsoft.com/office/powerpoint/2010/main" val="22450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000" b="1" dirty="0" smtClean="0"/>
              <a:t>Этапы реализации:</a:t>
            </a:r>
            <a:endParaRPr lang="ru-RU" sz="2000" b="1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sp>
        <p:nvSpPr>
          <p:cNvPr id="10" name="Подзаголовок 5"/>
          <p:cNvSpPr txBox="1">
            <a:spLocks/>
          </p:cNvSpPr>
          <p:nvPr/>
        </p:nvSpPr>
        <p:spPr>
          <a:xfrm>
            <a:off x="481326" y="1271705"/>
            <a:ext cx="10524808" cy="820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1" dirty="0"/>
              <a:t>5</a:t>
            </a:r>
            <a:r>
              <a:rPr lang="ru-RU" sz="1600" b="1" dirty="0" smtClean="0"/>
              <a:t>. Выводы:</a:t>
            </a:r>
          </a:p>
        </p:txBody>
      </p:sp>
      <p:sp>
        <p:nvSpPr>
          <p:cNvPr id="12" name="Подзаголовок 5"/>
          <p:cNvSpPr txBox="1">
            <a:spLocks/>
          </p:cNvSpPr>
          <p:nvPr/>
        </p:nvSpPr>
        <p:spPr>
          <a:xfrm>
            <a:off x="481326" y="1682146"/>
            <a:ext cx="10524808" cy="435497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ru-RU" sz="5600" b="1" dirty="0" smtClean="0"/>
              <a:t>5.1. Производительность </a:t>
            </a:r>
            <a:r>
              <a:rPr lang="ru-RU" sz="5600" b="1" dirty="0"/>
              <a:t>моделей</a:t>
            </a:r>
            <a:r>
              <a:rPr lang="ru-RU" sz="5600" b="1" dirty="0" smtClean="0"/>
              <a:t>:</a:t>
            </a:r>
            <a:endParaRPr lang="ru-RU" sz="4800" b="1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4800" b="1" dirty="0" smtClean="0"/>
              <a:t>- Наилучшие </a:t>
            </a:r>
            <a:r>
              <a:rPr lang="ru-RU" sz="4800" b="1" dirty="0"/>
              <a:t>результаты показывает модель </a:t>
            </a:r>
            <a:r>
              <a:rPr lang="ru-RU" sz="4800" b="1" dirty="0" err="1"/>
              <a:t>Gradient</a:t>
            </a:r>
            <a:r>
              <a:rPr lang="ru-RU" sz="4800" b="1" dirty="0"/>
              <a:t> </a:t>
            </a:r>
            <a:r>
              <a:rPr lang="ru-RU" sz="4800" b="1" dirty="0" err="1" smtClean="0"/>
              <a:t>Boosting</a:t>
            </a:r>
            <a:r>
              <a:rPr lang="ru-RU" sz="4800" b="1" dirty="0" smtClean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4800" b="1" dirty="0" smtClean="0"/>
              <a:t> значение </a:t>
            </a:r>
            <a:r>
              <a:rPr lang="en-US" sz="4800" b="1" dirty="0" smtClean="0"/>
              <a:t>R2 </a:t>
            </a:r>
            <a:r>
              <a:rPr lang="ru-RU" sz="4800" b="1" dirty="0" smtClean="0"/>
              <a:t>на тренировочной и тестовой выборках 0,76 и 0,74 соответственно.</a:t>
            </a:r>
            <a:endParaRPr lang="ru-RU" sz="4800" b="1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4800" b="1" dirty="0"/>
              <a:t> </a:t>
            </a:r>
            <a:r>
              <a:rPr lang="ru-RU" sz="4800" b="1" dirty="0" smtClean="0"/>
              <a:t> </a:t>
            </a:r>
            <a:r>
              <a:rPr lang="ru-RU" sz="4800" dirty="0" smtClean="0"/>
              <a:t>Данная </a:t>
            </a:r>
            <a:r>
              <a:rPr lang="ru-RU" sz="4800" dirty="0"/>
              <a:t>модель может быть применена для </a:t>
            </a:r>
            <a:r>
              <a:rPr lang="ru-RU" sz="4800" dirty="0" smtClean="0"/>
              <a:t>прогнозирования целевого признака.</a:t>
            </a:r>
            <a:endParaRPr lang="ru-RU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4800" dirty="0" smtClean="0"/>
              <a:t>- </a:t>
            </a:r>
            <a:r>
              <a:rPr lang="ru-RU" sz="4800" dirty="0"/>
              <a:t>Модель KNN, обученная с применением </a:t>
            </a:r>
            <a:r>
              <a:rPr lang="ru-RU" sz="4800" dirty="0" err="1"/>
              <a:t>GridSearch</a:t>
            </a:r>
            <a:r>
              <a:rPr lang="ru-RU" sz="4800" dirty="0"/>
              <a:t>, показывает несколько худший в сравнении с </a:t>
            </a:r>
            <a:r>
              <a:rPr lang="ru-RU" sz="4800" dirty="0" err="1"/>
              <a:t>Gradient</a:t>
            </a:r>
            <a:r>
              <a:rPr lang="ru-RU" sz="4800" dirty="0"/>
              <a:t> </a:t>
            </a:r>
            <a:r>
              <a:rPr lang="ru-RU" sz="4800" dirty="0" err="1"/>
              <a:t>Boosting</a:t>
            </a:r>
            <a:r>
              <a:rPr lang="ru-RU" sz="4800" dirty="0"/>
              <a:t> </a:t>
            </a:r>
            <a:r>
              <a:rPr lang="ru-RU" sz="4800" dirty="0" smtClean="0"/>
              <a:t> 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4800" dirty="0"/>
              <a:t> </a:t>
            </a:r>
            <a:r>
              <a:rPr lang="ru-RU" sz="4800" dirty="0" smtClean="0"/>
              <a:t>  результат и небольшое снижение коэффициента детерминации на тестовой выборке, что говорит о некоторой ее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4800" dirty="0"/>
              <a:t> </a:t>
            </a:r>
            <a:r>
              <a:rPr lang="ru-RU" sz="4800" dirty="0" smtClean="0"/>
              <a:t>  нестабильности.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4800" dirty="0" smtClean="0"/>
              <a:t>- </a:t>
            </a:r>
            <a:r>
              <a:rPr lang="ru-RU" sz="4800" dirty="0" err="1"/>
              <a:t>Decision</a:t>
            </a:r>
            <a:r>
              <a:rPr lang="ru-RU" sz="4800" dirty="0"/>
              <a:t> </a:t>
            </a:r>
            <a:r>
              <a:rPr lang="ru-RU" sz="4800" dirty="0" err="1"/>
              <a:t>Tree</a:t>
            </a:r>
            <a:r>
              <a:rPr lang="ru-RU" sz="4800" dirty="0"/>
              <a:t>, </a:t>
            </a:r>
            <a:r>
              <a:rPr lang="ru-RU" sz="4800" dirty="0" err="1"/>
              <a:t>Random</a:t>
            </a:r>
            <a:r>
              <a:rPr lang="ru-RU" sz="4800" dirty="0"/>
              <a:t> </a:t>
            </a:r>
            <a:r>
              <a:rPr lang="ru-RU" sz="4800" dirty="0" err="1"/>
              <a:t>Forest</a:t>
            </a:r>
            <a:r>
              <a:rPr lang="ru-RU" sz="4800" dirty="0"/>
              <a:t>, XG </a:t>
            </a:r>
            <a:r>
              <a:rPr lang="ru-RU" sz="4800" dirty="0" err="1"/>
              <a:t>Boost</a:t>
            </a:r>
            <a:r>
              <a:rPr lang="ru-RU" sz="4800" dirty="0"/>
              <a:t> показывают хорошие результаты на тренировочной выборке, но более низкие </a:t>
            </a:r>
            <a:endParaRPr lang="ru-RU" sz="4800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4800" dirty="0"/>
              <a:t> </a:t>
            </a:r>
            <a:r>
              <a:rPr lang="ru-RU" sz="4800" dirty="0" smtClean="0"/>
              <a:t>  результаты </a:t>
            </a:r>
            <a:r>
              <a:rPr lang="ru-RU" sz="4800" dirty="0"/>
              <a:t>на тестовой выборке, что говорит о </a:t>
            </a:r>
            <a:r>
              <a:rPr lang="ru-RU" sz="4800" dirty="0" err="1"/>
              <a:t>переобученности</a:t>
            </a:r>
            <a:r>
              <a:rPr lang="ru-RU" sz="4800" dirty="0"/>
              <a:t> моделей, при этом они имеют низкие в сравнении с </a:t>
            </a:r>
            <a:endParaRPr lang="ru-RU" sz="4800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4800" dirty="0"/>
              <a:t> </a:t>
            </a:r>
            <a:r>
              <a:rPr lang="ru-RU" sz="4800" dirty="0" smtClean="0"/>
              <a:t>  остальными </a:t>
            </a:r>
            <a:r>
              <a:rPr lang="ru-RU" sz="4800" dirty="0"/>
              <a:t>моделями метрики MAE, MAPE, RMSE, что говорит о хорошей устойчивости к выбросам</a:t>
            </a:r>
            <a:r>
              <a:rPr lang="ru-RU" sz="4800" dirty="0" smtClean="0"/>
              <a:t>.</a:t>
            </a:r>
            <a:endParaRPr lang="ru-RU" sz="20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4800" dirty="0" smtClean="0"/>
              <a:t>- Значения </a:t>
            </a:r>
            <a:r>
              <a:rPr lang="ru-RU" sz="4800" dirty="0"/>
              <a:t>R2 </a:t>
            </a:r>
            <a:r>
              <a:rPr lang="ru-RU" sz="4800" dirty="0" smtClean="0"/>
              <a:t>всех моделей находятся в диапазоне 0,64-0,94, что указывает на достаточно корректное объяснение корреляции целевого признака.</a:t>
            </a:r>
            <a:endParaRPr lang="ru-RU" sz="4800" dirty="0"/>
          </a:p>
          <a:p>
            <a:pPr>
              <a:lnSpc>
                <a:spcPct val="120000"/>
              </a:lnSpc>
            </a:pPr>
            <a:r>
              <a:rPr lang="ru-RU" sz="5600" b="1" dirty="0" smtClean="0"/>
              <a:t>5.2</a:t>
            </a:r>
            <a:r>
              <a:rPr lang="ru-RU" sz="5600" b="1" dirty="0"/>
              <a:t>. Важность признаков:</a:t>
            </a:r>
          </a:p>
          <a:p>
            <a:r>
              <a:rPr lang="ru-RU" sz="4800" dirty="0" smtClean="0"/>
              <a:t>- </a:t>
            </a:r>
            <a:r>
              <a:rPr lang="ru-RU" sz="4800" dirty="0"/>
              <a:t>"</a:t>
            </a:r>
            <a:r>
              <a:rPr lang="ru-RU" sz="4800" dirty="0" err="1"/>
              <a:t>BuildingArea</a:t>
            </a:r>
            <a:r>
              <a:rPr lang="ru-RU" sz="4800" dirty="0"/>
              <a:t>" (площадь объекта недвижимости) является наиболее важным признаком для всех моделей.</a:t>
            </a:r>
          </a:p>
          <a:p>
            <a:r>
              <a:rPr lang="ru-RU" sz="4800" dirty="0" smtClean="0"/>
              <a:t>- </a:t>
            </a:r>
            <a:r>
              <a:rPr lang="ru-RU" sz="4800" dirty="0"/>
              <a:t>При этом все модели имеют одинаковые топ-5 важных признаков, что говорит о корреляции данных признаков с целевым.</a:t>
            </a:r>
          </a:p>
          <a:p>
            <a:r>
              <a:rPr lang="ru-RU" sz="3600" dirty="0"/>
              <a:t/>
            </a:r>
            <a:br>
              <a:rPr lang="ru-RU" sz="3600" dirty="0"/>
            </a:br>
            <a:r>
              <a:rPr lang="ru-RU" sz="5600" b="1" dirty="0" smtClean="0"/>
              <a:t>5.3. </a:t>
            </a:r>
            <a:r>
              <a:rPr lang="ru-RU" sz="5600" b="1" dirty="0"/>
              <a:t>Различия в важности признаков:</a:t>
            </a:r>
            <a:endParaRPr lang="ru-RU" sz="3600" b="1" dirty="0"/>
          </a:p>
          <a:p>
            <a:r>
              <a:rPr lang="ru-RU" sz="4800" dirty="0" smtClean="0"/>
              <a:t>- </a:t>
            </a:r>
            <a:r>
              <a:rPr lang="ru-RU" sz="4800" dirty="0" err="1"/>
              <a:t>Decision</a:t>
            </a:r>
            <a:r>
              <a:rPr lang="ru-RU" sz="4800" dirty="0"/>
              <a:t> </a:t>
            </a:r>
            <a:r>
              <a:rPr lang="ru-RU" sz="4800" dirty="0" err="1"/>
              <a:t>Tree</a:t>
            </a:r>
            <a:r>
              <a:rPr lang="ru-RU" sz="4800" dirty="0"/>
              <a:t> и </a:t>
            </a:r>
            <a:r>
              <a:rPr lang="ru-RU" sz="4800" dirty="0" err="1"/>
              <a:t>Random</a:t>
            </a:r>
            <a:r>
              <a:rPr lang="ru-RU" sz="4800" dirty="0"/>
              <a:t> </a:t>
            </a:r>
            <a:r>
              <a:rPr lang="ru-RU" sz="4800" dirty="0" err="1"/>
              <a:t>Forest</a:t>
            </a:r>
            <a:r>
              <a:rPr lang="ru-RU" sz="4800" dirty="0"/>
              <a:t> полностью схожи в оценке важности признаков.</a:t>
            </a:r>
          </a:p>
          <a:p>
            <a:pPr>
              <a:spcBef>
                <a:spcPts val="600"/>
              </a:spcBef>
            </a:pPr>
            <a:r>
              <a:rPr lang="ru-RU" sz="4800" dirty="0" smtClean="0"/>
              <a:t>- </a:t>
            </a:r>
            <a:r>
              <a:rPr lang="ru-RU" sz="4800" dirty="0" err="1"/>
              <a:t>XGBoost</a:t>
            </a:r>
            <a:r>
              <a:rPr lang="ru-RU" sz="4800" dirty="0"/>
              <a:t> несколько отличается приоритетностью признаков</a:t>
            </a:r>
            <a:r>
              <a:rPr lang="ru-RU" sz="4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09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+7 927 696 84 99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Piligrim_63@mail.ru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9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+7 927 696 84 99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Рисунок 5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Текст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Piligrim_63@mail.ru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18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2824</TotalTime>
  <Words>697</Words>
  <Application>Microsoft Office PowerPoint</Application>
  <PresentationFormat>Широкоэкранный</PresentationFormat>
  <Paragraphs>88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Montserrat</vt:lpstr>
      <vt:lpstr>Montserrat Medium</vt:lpstr>
      <vt:lpstr>Calibri</vt:lpstr>
      <vt:lpstr>Arial</vt:lpstr>
      <vt:lpstr>Обложка</vt:lpstr>
      <vt:lpstr>Разделяющие слайды</vt:lpstr>
      <vt:lpstr>Внутренние слайды</vt:lpstr>
      <vt:lpstr>Итоговая аттестационная работа на тему:</vt:lpstr>
      <vt:lpstr>Цель работы:</vt:lpstr>
      <vt:lpstr>Презентация PowerPoint</vt:lpstr>
      <vt:lpstr>Этапы реализации:</vt:lpstr>
      <vt:lpstr>Этапы реализации:</vt:lpstr>
      <vt:lpstr>Этапы реализации:</vt:lpstr>
      <vt:lpstr>Этапы реализации: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>Сергей</cp:lastModifiedBy>
  <cp:revision>107</cp:revision>
  <dcterms:created xsi:type="dcterms:W3CDTF">2023-09-20T07:01:25Z</dcterms:created>
  <dcterms:modified xsi:type="dcterms:W3CDTF">2024-09-23T10:26:53Z</dcterms:modified>
</cp:coreProperties>
</file>